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71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76" r:id="rId17"/>
    <p:sldId id="275" r:id="rId18"/>
    <p:sldId id="273" r:id="rId19"/>
    <p:sldId id="277" r:id="rId20"/>
    <p:sldId id="274" r:id="rId21"/>
    <p:sldId id="267" r:id="rId22"/>
    <p:sldId id="268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36"/>
  </p:normalViewPr>
  <p:slideViewPr>
    <p:cSldViewPr snapToGrid="0" snapToObjects="1">
      <p:cViewPr>
        <p:scale>
          <a:sx n="100" d="100"/>
          <a:sy n="100" d="100"/>
        </p:scale>
        <p:origin x="1712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Type Through History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Sheet1!$Q$4</c:f>
              <c:strCache>
                <c:ptCount val="1"/>
                <c:pt idx="0">
                  <c:v>Decision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Sheet1!$Q$5:$Q$28</c:f>
              <c:numCache>
                <c:formatCode>0%</c:formatCode>
                <c:ptCount val="2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0.116279069767442</c:v>
                </c:pt>
                <c:pt idx="4">
                  <c:v>0.176470588235294</c:v>
                </c:pt>
                <c:pt idx="5">
                  <c:v>0.28</c:v>
                </c:pt>
                <c:pt idx="6">
                  <c:v>0.189189189189189</c:v>
                </c:pt>
                <c:pt idx="7">
                  <c:v>0.372093023255814</c:v>
                </c:pt>
                <c:pt idx="8">
                  <c:v>0.3</c:v>
                </c:pt>
                <c:pt idx="9">
                  <c:v>0.283018867924528</c:v>
                </c:pt>
                <c:pt idx="10">
                  <c:v>0.292682926829268</c:v>
                </c:pt>
                <c:pt idx="11">
                  <c:v>0.256410256410256</c:v>
                </c:pt>
                <c:pt idx="12">
                  <c:v>0.2375</c:v>
                </c:pt>
                <c:pt idx="13">
                  <c:v>0.329113924050633</c:v>
                </c:pt>
                <c:pt idx="14">
                  <c:v>0.35672514619883</c:v>
                </c:pt>
                <c:pt idx="15">
                  <c:v>0.318407960199005</c:v>
                </c:pt>
                <c:pt idx="16">
                  <c:v>0.423255813953488</c:v>
                </c:pt>
                <c:pt idx="17">
                  <c:v>0.478260869565217</c:v>
                </c:pt>
                <c:pt idx="18">
                  <c:v>0.483333333333333</c:v>
                </c:pt>
                <c:pt idx="19">
                  <c:v>0.457478005865103</c:v>
                </c:pt>
                <c:pt idx="20">
                  <c:v>0.461139896373057</c:v>
                </c:pt>
                <c:pt idx="21">
                  <c:v>0.489065606361829</c:v>
                </c:pt>
                <c:pt idx="22">
                  <c:v>0.463002114164905</c:v>
                </c:pt>
                <c:pt idx="23">
                  <c:v>0.476190476190476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Sheet1!$R$4</c:f>
              <c:strCache>
                <c:ptCount val="1"/>
                <c:pt idx="0">
                  <c:v>KO/TKO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Sheet1!$R$5:$R$28</c:f>
              <c:numCache>
                <c:formatCode>0%</c:formatCode>
                <c:ptCount val="24"/>
                <c:pt idx="0">
                  <c:v>0.375</c:v>
                </c:pt>
                <c:pt idx="1">
                  <c:v>0.258064516129032</c:v>
                </c:pt>
                <c:pt idx="2">
                  <c:v>0.354838709677419</c:v>
                </c:pt>
                <c:pt idx="3">
                  <c:v>0.418604651162791</c:v>
                </c:pt>
                <c:pt idx="4">
                  <c:v>0.411764705882353</c:v>
                </c:pt>
                <c:pt idx="5">
                  <c:v>0.4</c:v>
                </c:pt>
                <c:pt idx="6">
                  <c:v>0.513513513513513</c:v>
                </c:pt>
                <c:pt idx="7">
                  <c:v>0.27906976744186</c:v>
                </c:pt>
                <c:pt idx="8">
                  <c:v>0.4</c:v>
                </c:pt>
                <c:pt idx="9">
                  <c:v>0.509433962264151</c:v>
                </c:pt>
                <c:pt idx="10">
                  <c:v>0.439024390243902</c:v>
                </c:pt>
                <c:pt idx="11">
                  <c:v>0.435897435897436</c:v>
                </c:pt>
                <c:pt idx="12">
                  <c:v>0.475</c:v>
                </c:pt>
                <c:pt idx="13">
                  <c:v>0.348101265822785</c:v>
                </c:pt>
                <c:pt idx="14">
                  <c:v>0.304093567251462</c:v>
                </c:pt>
                <c:pt idx="15">
                  <c:v>0.412935323383085</c:v>
                </c:pt>
                <c:pt idx="16">
                  <c:v>0.330232558139535</c:v>
                </c:pt>
                <c:pt idx="17">
                  <c:v>0.264822134387352</c:v>
                </c:pt>
                <c:pt idx="18">
                  <c:v>0.31</c:v>
                </c:pt>
                <c:pt idx="19">
                  <c:v>0.30791788856305</c:v>
                </c:pt>
                <c:pt idx="20">
                  <c:v>0.336787564766839</c:v>
                </c:pt>
                <c:pt idx="21">
                  <c:v>0.300198807157058</c:v>
                </c:pt>
                <c:pt idx="22">
                  <c:v>0.3276955602537</c:v>
                </c:pt>
                <c:pt idx="23">
                  <c:v>0.317460317460317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Sheet1!$S$4</c:f>
              <c:strCache>
                <c:ptCount val="1"/>
                <c:pt idx="0">
                  <c:v>Submission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Sheet1!$S$5:$S$28</c:f>
              <c:numCache>
                <c:formatCode>0%</c:formatCode>
                <c:ptCount val="24"/>
                <c:pt idx="0">
                  <c:v>0.625</c:v>
                </c:pt>
                <c:pt idx="1">
                  <c:v>0.741935483870968</c:v>
                </c:pt>
                <c:pt idx="2">
                  <c:v>0.580645161290323</c:v>
                </c:pt>
                <c:pt idx="3">
                  <c:v>0.465116279069767</c:v>
                </c:pt>
                <c:pt idx="4">
                  <c:v>0.411764705882353</c:v>
                </c:pt>
                <c:pt idx="5">
                  <c:v>0.32</c:v>
                </c:pt>
                <c:pt idx="6">
                  <c:v>0.243243243243243</c:v>
                </c:pt>
                <c:pt idx="7">
                  <c:v>0.302325581395349</c:v>
                </c:pt>
                <c:pt idx="8">
                  <c:v>0.25</c:v>
                </c:pt>
                <c:pt idx="9">
                  <c:v>0.188679245283019</c:v>
                </c:pt>
                <c:pt idx="10">
                  <c:v>0.195121951219512</c:v>
                </c:pt>
                <c:pt idx="11">
                  <c:v>0.307692307692308</c:v>
                </c:pt>
                <c:pt idx="12">
                  <c:v>0.275</c:v>
                </c:pt>
                <c:pt idx="13">
                  <c:v>0.322784810126582</c:v>
                </c:pt>
                <c:pt idx="14">
                  <c:v>0.321637426900585</c:v>
                </c:pt>
                <c:pt idx="15">
                  <c:v>0.26865671641791</c:v>
                </c:pt>
                <c:pt idx="16">
                  <c:v>0.232558139534884</c:v>
                </c:pt>
                <c:pt idx="17">
                  <c:v>0.241106719367589</c:v>
                </c:pt>
                <c:pt idx="18">
                  <c:v>0.19</c:v>
                </c:pt>
                <c:pt idx="19">
                  <c:v>0.205278592375367</c:v>
                </c:pt>
                <c:pt idx="20">
                  <c:v>0.173575129533679</c:v>
                </c:pt>
                <c:pt idx="21">
                  <c:v>0.190854870775348</c:v>
                </c:pt>
                <c:pt idx="22">
                  <c:v>0.18816067653277</c:v>
                </c:pt>
                <c:pt idx="23">
                  <c:v>0.19047619047619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6454192"/>
        <c:axId val="2123488448"/>
      </c:lineChart>
      <c:catAx>
        <c:axId val="2126454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488448"/>
        <c:crosses val="autoZero"/>
        <c:auto val="1"/>
        <c:lblAlgn val="ctr"/>
        <c:lblOffset val="100"/>
        <c:noMultiLvlLbl val="0"/>
      </c:catAx>
      <c:valAx>
        <c:axId val="212348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Win</a:t>
                </a:r>
                <a:r>
                  <a:rPr lang="en-US" b="1" baseline="0"/>
                  <a:t> Type Proportion each Year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64541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5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9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7649AC-CB8F-4FF1-9A34-5861C74DD0A7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5/25/16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ghtmetric.com/" TargetMode="External"/><Relationship Id="rId3" Type="http://schemas.openxmlformats.org/officeDocument/2006/relationships/hyperlink" Target="http://www.sherdog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Mixed Martial 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27867"/>
              </p:ext>
            </p:extLst>
          </p:nvPr>
        </p:nvGraphicFramePr>
        <p:xfrm>
          <a:off x="4687177" y="2297112"/>
          <a:ext cx="34290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/>
                <a:gridCol w="1971675"/>
              </a:tblGrid>
              <a:tr h="2032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Difference between fighter</a:t>
                      </a:r>
                      <a:r>
                        <a:rPr lang="en-US" sz="1800" u="none" strike="noStrike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and his opponent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8160"/>
            <a:ext cx="4001377" cy="409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Fights occur in weight classes and are meant to be “fair”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We are trying to predict when you enter the cage vs. an opponent, what are your chances of winning?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A fighter’s attributes vs. his opponent might be more suitable</a:t>
            </a:r>
            <a:r>
              <a:rPr lang="is-IS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Revised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 vs. his opponent’s, can we determine whether he would be victorious (i.e. what are his chances of winning)?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we assume a fighter is victorious, can we predict how he might win, based on his </a:t>
            </a:r>
            <a:r>
              <a:rPr lang="en-US" dirty="0" smtClean="0"/>
              <a:t>attributes, </a:t>
            </a:r>
            <a:r>
              <a:rPr lang="en-US" dirty="0" smtClean="0"/>
              <a:t>his </a:t>
            </a:r>
            <a:r>
              <a:rPr lang="en-US" dirty="0" smtClean="0"/>
              <a:t>opponents</a:t>
            </a:r>
            <a:r>
              <a:rPr lang="en-US" dirty="0" smtClean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Predicts WIN =1, NOT WIN = 0 </a:t>
            </a:r>
            <a:r>
              <a:rPr lang="en-US" b="1" u="sng" dirty="0" smtClean="0"/>
              <a:t>Outcome</a:t>
            </a:r>
          </a:p>
          <a:p>
            <a:pPr lvl="1"/>
            <a:r>
              <a:rPr lang="en-US" dirty="0" smtClean="0"/>
              <a:t>Using “Difference” Variables</a:t>
            </a:r>
          </a:p>
          <a:p>
            <a:pPr lvl="2"/>
            <a:r>
              <a:rPr lang="en-US" dirty="0" smtClean="0"/>
              <a:t>E.g. if the </a:t>
            </a:r>
            <a:r>
              <a:rPr lang="en-US" dirty="0" err="1" smtClean="0"/>
              <a:t>figher</a:t>
            </a:r>
            <a:r>
              <a:rPr lang="en-US" dirty="0" smtClean="0"/>
              <a:t> is 185cm and your opponent is 180cm, the difference variable for height is +5</a:t>
            </a:r>
          </a:p>
          <a:p>
            <a:pPr lvl="2"/>
            <a:r>
              <a:rPr lang="en-US" dirty="0" smtClean="0"/>
              <a:t>E.g. if the fighter is 70kg and your opponent is 76kg, the difference variable for weight is -6</a:t>
            </a:r>
          </a:p>
        </p:txBody>
      </p:sp>
    </p:spTree>
    <p:extLst>
      <p:ext uri="{BB962C8B-B14F-4D97-AF65-F5344CB8AC3E}">
        <p14:creationId xmlns:p14="http://schemas.microsoft.com/office/powerpoint/2010/main" val="6317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a fighter’s attributes vs. his opponent’s, can we determine whether he would be victorious (i.e. what are his chances of winning)?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7" y="2217868"/>
            <a:ext cx="7588249" cy="45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Multinomial Logistic Regression / Decision tree</a:t>
            </a:r>
            <a:endParaRPr lang="en-US" dirty="0" smtClean="0"/>
          </a:p>
          <a:p>
            <a:pPr lvl="1"/>
            <a:r>
              <a:rPr lang="en-US" dirty="0" smtClean="0"/>
              <a:t>Given a fighter Wins, PREDICT </a:t>
            </a:r>
            <a:r>
              <a:rPr lang="en-US" b="1" u="sng" dirty="0" smtClean="0"/>
              <a:t>How</a:t>
            </a:r>
            <a:r>
              <a:rPr lang="en-US" b="1" dirty="0" smtClean="0"/>
              <a:t> he will win</a:t>
            </a:r>
          </a:p>
          <a:p>
            <a:pPr lvl="1"/>
            <a:r>
              <a:rPr lang="en-US" dirty="0" smtClean="0"/>
              <a:t> Predicts Win by Decision = 0, Win by TKO/KO = 1, Win by Submission = 2</a:t>
            </a:r>
            <a:endParaRPr lang="en-US" dirty="0" smtClean="0"/>
          </a:p>
          <a:p>
            <a:pPr lvl="1"/>
            <a:r>
              <a:rPr lang="en-US" dirty="0" smtClean="0"/>
              <a:t>Using more variables, both absolute and difference variables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7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2217868"/>
            <a:ext cx="7915893" cy="455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1" y="2217868"/>
            <a:ext cx="7915893" cy="455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396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and 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– not enough</a:t>
            </a:r>
            <a:r>
              <a:rPr lang="is-IS" dirty="0" smtClean="0"/>
              <a:t>…yet...</a:t>
            </a:r>
          </a:p>
          <a:p>
            <a:pPr lvl="1"/>
            <a:r>
              <a:rPr lang="is-IS" dirty="0" smtClean="0"/>
              <a:t>Other brands and organisations</a:t>
            </a:r>
          </a:p>
          <a:p>
            <a:pPr lvl="1"/>
            <a:r>
              <a:rPr lang="is-IS" dirty="0" smtClean="0"/>
              <a:t>Other variables (e.g. </a:t>
            </a:r>
            <a:r>
              <a:rPr lang="en-US" dirty="0" smtClean="0"/>
              <a:t>T</a:t>
            </a:r>
            <a:r>
              <a:rPr lang="is-IS" dirty="0" smtClean="0"/>
              <a:t>ype of training a fighter has had, coach, etc...)</a:t>
            </a:r>
          </a:p>
          <a:p>
            <a:r>
              <a:rPr lang="is-IS" dirty="0" smtClean="0"/>
              <a:t>Linking the two models together</a:t>
            </a:r>
          </a:p>
          <a:p>
            <a:r>
              <a:rPr lang="is-IS" dirty="0" smtClean="0"/>
              <a:t>More granular segmentation</a:t>
            </a:r>
          </a:p>
          <a:p>
            <a:r>
              <a:rPr lang="is-IS" dirty="0" smtClean="0"/>
              <a:t>Womens’ divisions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7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81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3" y="1685034"/>
            <a:ext cx="5975418" cy="36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Win/Not Win Model – Investigation of whether fights are becoming more ”fair”</a:t>
            </a:r>
          </a:p>
          <a:p>
            <a:r>
              <a:rPr lang="en-US" dirty="0" smtClean="0"/>
              <a:t>Some interesting plots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Win/not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2063396"/>
            <a:ext cx="3618615" cy="331118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Why is the accuracy so low?</a:t>
            </a:r>
          </a:p>
          <a:p>
            <a:r>
              <a:rPr lang="en-US" sz="1800" dirty="0"/>
              <a:t>Is my model no </a:t>
            </a:r>
            <a:r>
              <a:rPr lang="en-US" sz="1800" dirty="0" smtClean="0"/>
              <a:t>good</a:t>
            </a:r>
            <a:r>
              <a:rPr lang="en-US" sz="1800" dirty="0" smtClean="0"/>
              <a:t>?</a:t>
            </a:r>
          </a:p>
          <a:p>
            <a:r>
              <a:rPr lang="en-US" sz="1800" dirty="0" smtClean="0"/>
              <a:t>Is my data no good?</a:t>
            </a:r>
          </a:p>
          <a:p>
            <a:r>
              <a:rPr lang="en-US" sz="1800" dirty="0" smtClean="0"/>
              <a:t>Structural changes in my Data?</a:t>
            </a:r>
          </a:p>
          <a:p>
            <a:pPr lvl="1"/>
            <a:r>
              <a:rPr lang="en-US" sz="1600" dirty="0" smtClean="0"/>
              <a:t>Decision wins are now more common, meaning fights are lasting the full 3 or 5 rounds</a:t>
            </a:r>
          </a:p>
          <a:p>
            <a:pPr lvl="1"/>
            <a:r>
              <a:rPr lang="en-US" sz="1600" dirty="0" smtClean="0"/>
              <a:t>Does this mean fights have been set to be “more Fair”?</a:t>
            </a:r>
            <a:endParaRPr lang="en-US" sz="1600" dirty="0"/>
          </a:p>
          <a:p>
            <a:r>
              <a:rPr lang="en-US" dirty="0" smtClean="0"/>
              <a:t>This needs more investigation!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49695"/>
              </p:ext>
            </p:extLst>
          </p:nvPr>
        </p:nvGraphicFramePr>
        <p:xfrm>
          <a:off x="4132966" y="20633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8928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295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Win/not win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8965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1999-2009 </a:t>
            </a:r>
            <a:r>
              <a:rPr lang="en-US" u="sng" dirty="0" smtClean="0"/>
              <a:t>only</a:t>
            </a:r>
            <a:endParaRPr lang="en-US" u="sng" dirty="0"/>
          </a:p>
        </p:txBody>
      </p:sp>
      <p:sp>
        <p:nvSpPr>
          <p:cNvPr id="12" name="Rectangle 11"/>
          <p:cNvSpPr/>
          <p:nvPr/>
        </p:nvSpPr>
        <p:spPr>
          <a:xfrm>
            <a:off x="5858056" y="146843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2010 onwards </a:t>
            </a:r>
            <a:r>
              <a:rPr lang="en-US" u="sng" dirty="0"/>
              <a:t>only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874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ALL data (1999 – 2016)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19700" y="279506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Middle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19700" y="5013391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Heavy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028" y="4056093"/>
            <a:ext cx="85598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" y="2104451"/>
            <a:ext cx="2626353" cy="1847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6" y="4367211"/>
            <a:ext cx="2626353" cy="1847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85" y="2094958"/>
            <a:ext cx="2613761" cy="1857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85" y="4381368"/>
            <a:ext cx="2580478" cy="1833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15" y="2104451"/>
            <a:ext cx="2657914" cy="1869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5" y="4381368"/>
            <a:ext cx="2657913" cy="18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26108"/>
            <a:ext cx="4394200" cy="51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502161"/>
            <a:ext cx="5473700" cy="5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58" y="1562099"/>
            <a:ext cx="5404884" cy="51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82" y="1640840"/>
            <a:ext cx="42164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6" y="1595333"/>
            <a:ext cx="5456891" cy="3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UFC (+Pride, WEC, </a:t>
            </a:r>
            <a:r>
              <a:rPr lang="en-US" dirty="0" err="1" smtClean="0">
                <a:ea typeface="Rockwell" charset="0"/>
                <a:cs typeface="Rockwell" charset="0"/>
              </a:rPr>
              <a:t>Strikeforce</a:t>
            </a:r>
            <a:r>
              <a:rPr lang="en-US" dirty="0" smtClean="0">
                <a:ea typeface="Rockwell" charset="0"/>
                <a:cs typeface="Rockwell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Bellator</a:t>
            </a:r>
            <a:r>
              <a:rPr lang="en-US" dirty="0" smtClean="0">
                <a:ea typeface="Rockwell" charset="0"/>
                <a:cs typeface="Rockwell" charset="0"/>
              </a:rPr>
              <a:t> MMA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ONE championship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World series of </a:t>
            </a:r>
            <a:r>
              <a:rPr lang="en-US" dirty="0" smtClean="0">
                <a:ea typeface="Rockwell" charset="0"/>
                <a:cs typeface="Rockwell" charset="0"/>
              </a:rPr>
              <a:t>fighting</a:t>
            </a:r>
            <a:endParaRPr lang="en-US" dirty="0" smtClean="0">
              <a:ea typeface="Rockwell" charset="0"/>
              <a:cs typeface="Rockwell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Invicta</a:t>
            </a:r>
            <a:r>
              <a:rPr lang="en-US" dirty="0" smtClean="0">
                <a:ea typeface="Rockwell" charset="0"/>
                <a:cs typeface="Rockwell" charset="0"/>
              </a:rPr>
              <a:t> 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Rizin</a:t>
            </a:r>
            <a:r>
              <a:rPr lang="en-US" dirty="0" smtClean="0">
                <a:ea typeface="Rockwell" charset="0"/>
                <a:cs typeface="Rockwell" charset="0"/>
              </a:rPr>
              <a:t> fighting federation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  <a:p>
            <a:pPr marL="0" indent="0">
              <a:buNone/>
            </a:pPr>
            <a:r>
              <a:rPr lang="en-US" dirty="0" smtClean="0">
                <a:ea typeface="Rockwell" charset="0"/>
                <a:cs typeface="Rockwell" charset="0"/>
              </a:rPr>
              <a:t>Etc...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Initial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attributes, can you determine whether he/she would be victorious before he/she enters the ring?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Are there attributes which gives a fighter the “extra edge”? (E.g. does having longer arms  make you a better fighter?)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Data on MMA fighters/Fights not readily available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The sport is still in its Infancy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Many leagues of different sizes with different rules</a:t>
            </a: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2"/>
              </a:rPr>
              <a:t>http://www.fightmetric.com</a:t>
            </a:r>
            <a:r>
              <a:rPr lang="en-US" dirty="0" smtClean="0">
                <a:latin typeface="Rockwell" charset="0"/>
                <a:ea typeface="Rockwell" charset="0"/>
                <a:cs typeface="Rockwell" charset="0"/>
                <a:hlinkClick r:id="rId2"/>
              </a:rPr>
              <a:t>/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Started in 2007, </a:t>
            </a:r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FightMetric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® is the world’s only comprehensive mixed martial arts statistics and analysis provider, and is the official statistics provider of the UFC</a:t>
            </a:r>
            <a:r>
              <a:rPr lang="en-US" sz="1200" dirty="0" smtClean="0">
                <a:latin typeface="Rockwell" charset="0"/>
                <a:ea typeface="Rockwell" charset="0"/>
                <a:cs typeface="Rockwell" charset="0"/>
              </a:rPr>
              <a:t>®</a:t>
            </a:r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sz="12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http://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  <a:hlinkClick r:id="rId3"/>
              </a:rPr>
              <a:t>www.sherdog.com</a:t>
            </a:r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/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Sherdog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 is an American website devoted to the sport of mixed martial arts. The site is a member of the Crave Online network and provides MMA related content for ESPN.com.</a:t>
            </a:r>
          </a:p>
          <a:p>
            <a:pPr lvl="1"/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947" y="1514757"/>
            <a:ext cx="7796030" cy="627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...Example...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7" y="2142566"/>
            <a:ext cx="3492879" cy="32588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2" y="2142566"/>
            <a:ext cx="3927051" cy="27951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38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288"/>
              </p:ext>
            </p:extLst>
          </p:nvPr>
        </p:nvGraphicFramePr>
        <p:xfrm>
          <a:off x="616105" y="1613444"/>
          <a:ext cx="2216305" cy="331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930"/>
                <a:gridCol w="1274375"/>
              </a:tblGrid>
              <a:tr h="1524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Details about the fight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FIGHT 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ROUND FORMAT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EVENT_NAME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ATTENDANCE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 FIGHT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88339"/>
              </p:ext>
            </p:extLst>
          </p:nvPr>
        </p:nvGraphicFramePr>
        <p:xfrm>
          <a:off x="2934164" y="1613444"/>
          <a:ext cx="2808714" cy="2488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704"/>
                <a:gridCol w="1615010"/>
              </a:tblGrid>
              <a:tr h="1907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Win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OUTCOME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METHOD_D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FINISH_ROUND_SEC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13"/>
              </p:ext>
            </p:extLst>
          </p:nvPr>
        </p:nvGraphicFramePr>
        <p:xfrm>
          <a:off x="5844632" y="1613444"/>
          <a:ext cx="2429652" cy="5144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602"/>
                <a:gridCol w="1397050"/>
              </a:tblGrid>
              <a:tr h="14397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Fighter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FIGHER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ASSOCIATION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BIRTH_YEAR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REACH_INCH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REACH_INCH1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4622</TotalTime>
  <Words>808</Words>
  <Application>Microsoft Macintosh PowerPoint</Application>
  <PresentationFormat>On-screen Show (4:3)</PresentationFormat>
  <Paragraphs>157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Rockwell</vt:lpstr>
      <vt:lpstr>Rockwell Condensed</vt:lpstr>
      <vt:lpstr>Rockwell Extra Bold</vt:lpstr>
      <vt:lpstr>Wingdings</vt:lpstr>
      <vt:lpstr>Wood Type</vt:lpstr>
      <vt:lpstr>Mixed Martial Arts</vt:lpstr>
      <vt:lpstr>What is it?</vt:lpstr>
      <vt:lpstr>What is it?</vt:lpstr>
      <vt:lpstr>What is it?</vt:lpstr>
      <vt:lpstr>Major Players</vt:lpstr>
      <vt:lpstr>Business Q. – Initial Thoughts</vt:lpstr>
      <vt:lpstr>Data</vt:lpstr>
      <vt:lpstr>Data Investigation</vt:lpstr>
      <vt:lpstr>Data Investigation</vt:lpstr>
      <vt:lpstr>Data investigation</vt:lpstr>
      <vt:lpstr>Business Q. – Revised</vt:lpstr>
      <vt:lpstr>Win/NoT WIN Model</vt:lpstr>
      <vt:lpstr>Win/NoT WIN Model</vt:lpstr>
      <vt:lpstr>Win Type Model</vt:lpstr>
      <vt:lpstr>Win TYPE Model</vt:lpstr>
      <vt:lpstr>Win TYPE Model</vt:lpstr>
      <vt:lpstr>Application</vt:lpstr>
      <vt:lpstr>Limitation and Future Enhancements</vt:lpstr>
      <vt:lpstr>Appendix</vt:lpstr>
      <vt:lpstr>Appendix</vt:lpstr>
      <vt:lpstr>Win/not win model</vt:lpstr>
      <vt:lpstr>Win/not win model</vt:lpstr>
      <vt:lpstr>Scatterplots</vt:lpstr>
      <vt:lpstr>Scatterplots</vt:lpstr>
      <vt:lpstr>Scatterplots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</dc:title>
  <dc:creator>Louis Tsang</dc:creator>
  <cp:lastModifiedBy>Louis Tsang</cp:lastModifiedBy>
  <cp:revision>44</cp:revision>
  <dcterms:created xsi:type="dcterms:W3CDTF">2016-05-20T07:21:49Z</dcterms:created>
  <dcterms:modified xsi:type="dcterms:W3CDTF">2016-05-25T05:24:24Z</dcterms:modified>
</cp:coreProperties>
</file>